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Lato"/>
      <p:regular r:id="rId21"/>
      <p:bold r:id="rId22"/>
      <p:italic r:id="rId23"/>
      <p:boldItalic r:id="rId24"/>
    </p:embeddedFont>
    <p:embeddedFont>
      <p:font typeface="Source Code Pro"/>
      <p:regular r:id="rId25"/>
      <p:bold r:id="rId26"/>
      <p:italic r:id="rId27"/>
      <p:boldItalic r:id="rId28"/>
    </p:embeddedFont>
    <p:embeddedFont>
      <p:font typeface="Oswald"/>
      <p:regular r:id="rId29"/>
      <p:bold r:id="rId30"/>
    </p:embeddedFont>
    <p:embeddedFont>
      <p:font typeface="Handle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CodePro-bold.fntdata"/><Relationship Id="rId25" Type="http://schemas.openxmlformats.org/officeDocument/2006/relationships/font" Target="fonts/SourceCodePro-regular.fntdata"/><Relationship Id="rId28" Type="http://schemas.openxmlformats.org/officeDocument/2006/relationships/font" Target="fonts/SourceCodePro-boldItalic.fntdata"/><Relationship Id="rId27" Type="http://schemas.openxmlformats.org/officeDocument/2006/relationships/font" Target="fonts/SourceCodePr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andlee-regular.fntdata"/><Relationship Id="rId3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66700520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66700520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66700520e2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66700520e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66700520e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66700520e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66700520e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66700520e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6700520e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6700520e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67dc19cfa0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67dc19cfa0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67dc19cfa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67dc19cfa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67dc19cfa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67dc19cfa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67dc19cfa0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67dc19cfa0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67dc19cfa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67dc19cfa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67dc19cfa0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67dc19cfa0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Handlee"/>
              <a:ea typeface="Handlee"/>
              <a:cs typeface="Handlee"/>
              <a:sym typeface="Handlee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7dc19cfa0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67dc19cfa0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67dc19cfa0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67dc19cfa0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67dc19cfa0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67dc19cfa0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statology.org/linear-regression-real-life-examples/" TargetMode="External"/><Relationship Id="rId4" Type="http://schemas.openxmlformats.org/officeDocument/2006/relationships/hyperlink" Target="https://www.slideshare.net/CodeOps/understanding-ml-through-memes-harsh-ccdays" TargetMode="External"/><Relationship Id="rId5" Type="http://schemas.openxmlformats.org/officeDocument/2006/relationships/hyperlink" Target="https://seaborn.pydata.org/tutorial/regression.html" TargetMode="External"/><Relationship Id="rId6" Type="http://schemas.openxmlformats.org/officeDocument/2006/relationships/hyperlink" Target="https://stats.stackexchange.com/questions/219579/what-is-wrong-with-extrapolation" TargetMode="External"/><Relationship Id="rId7" Type="http://schemas.openxmlformats.org/officeDocument/2006/relationships/hyperlink" Target="https://medium.com/data-science-group-iitr/linear-regression-back-to-basics-e4819829d78b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learned at school, Grandma 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47500" lnSpcReduction="20000"/>
          </a:bodyPr>
          <a:lstStyle/>
          <a:p>
            <a:pPr indent="0" lvl="0" marL="59436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Presented by:</a:t>
            </a:r>
            <a:endParaRPr/>
          </a:p>
          <a:p>
            <a:pPr indent="0" lvl="0" marL="59436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59436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Lanting Su</a:t>
            </a:r>
            <a:endParaRPr/>
          </a:p>
          <a:p>
            <a:pPr indent="0" lvl="0" marL="59436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Preetham Reddy Pathi</a:t>
            </a:r>
            <a:endParaRPr/>
          </a:p>
          <a:p>
            <a:pPr indent="0" lvl="0" marL="59436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Rushil Manglik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Issues with Regression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325" y="1106000"/>
            <a:ext cx="3210975" cy="386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3825" y="1152450"/>
            <a:ext cx="5214900" cy="334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Contd.</a:t>
            </a:r>
            <a:endParaRPr/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325" y="1428150"/>
            <a:ext cx="5488475" cy="307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26067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is such an old model still used?	</a:t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4300" y="1106000"/>
            <a:ext cx="3095405" cy="388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225" y="42426"/>
            <a:ext cx="7403550" cy="49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Basically</a:t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7801" y="187325"/>
            <a:ext cx="4592750" cy="464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1A1D21"/>
              </a:buClr>
              <a:buSzPts val="1400"/>
              <a:buFont typeface="Arial"/>
              <a:buChar char="●"/>
            </a:pPr>
            <a:r>
              <a:rPr lang="en" sz="1400" u="sng">
                <a:solidFill>
                  <a:srgbClr val="1A1D2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https://www.statology.org/linear-regression-real-life-examples/</a:t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rgbClr val="1A1D21"/>
              </a:buClr>
              <a:buSzPts val="1400"/>
              <a:buFont typeface="Arial"/>
              <a:buChar char="●"/>
            </a:pPr>
            <a:r>
              <a:rPr lang="en" sz="1400" u="sng">
                <a:solidFill>
                  <a:srgbClr val="1A1D2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https://www.slideshare.net/CodeOps/understanding-ml-through-memes-harsh-ccdays</a:t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rgbClr val="1A1D21"/>
              </a:buClr>
              <a:buSzPts val="1400"/>
              <a:buFont typeface="Arial"/>
              <a:buChar char="●"/>
            </a:pPr>
            <a:r>
              <a:rPr lang="en" sz="1400" u="sng">
                <a:solidFill>
                  <a:srgbClr val="1A1D2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https://seaborn.pydata.org/tutorial/regression.html</a:t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rgbClr val="1A1D21"/>
              </a:buClr>
              <a:buSzPts val="1400"/>
              <a:buFont typeface="Arial"/>
              <a:buChar char="●"/>
            </a:pPr>
            <a:r>
              <a:rPr lang="en" sz="1400" u="sng">
                <a:solidFill>
                  <a:srgbClr val="1A1D2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https://stats.stackexchange.com/questions/219579/what-is-wrong-with-extrapolation</a:t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rgbClr val="1A1D21"/>
              </a:buClr>
              <a:buSzPts val="1400"/>
              <a:buFont typeface="Arial"/>
              <a:buChar char="●"/>
            </a:pPr>
            <a:r>
              <a:rPr lang="en" sz="1400" u="sng">
                <a:solidFill>
                  <a:srgbClr val="1A1D2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https://medium.com/data-science-group-iitr/linear-regression-back-to-basics-e4819829d78b</a:t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 u="sng">
              <a:solidFill>
                <a:srgbClr val="1A1D2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100" u="sng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 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62525" y="166197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talk about the question you care about a lot: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WHEN WOULD I GET MARRIED? So I thought why not explain it based on a very interesting topic I learnt at school.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Grandma an age old fact that everyone knows is that salary ~ years of experience.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168075" y="2371650"/>
            <a:ext cx="645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endParaRPr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/>
        </p:nvSpPr>
        <p:spPr>
          <a:xfrm>
            <a:off x="0" y="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Simple Linear Regression</a:t>
            </a:r>
            <a:endParaRPr b="1" sz="160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450" y="692775"/>
            <a:ext cx="4961901" cy="433897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5987200" y="4096525"/>
            <a:ext cx="3000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5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 </a:t>
            </a:r>
            <a:r>
              <a:rPr b="1" lang="en" sz="165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salary = β</a:t>
            </a:r>
            <a:r>
              <a:rPr b="1" lang="en" sz="125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0</a:t>
            </a:r>
            <a:r>
              <a:rPr b="1" lang="en" sz="165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 + β</a:t>
            </a:r>
            <a:r>
              <a:rPr b="1" lang="en" sz="125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1</a:t>
            </a:r>
            <a:r>
              <a:rPr b="1" lang="en" sz="1650">
                <a:highlight>
                  <a:schemeClr val="lt1"/>
                </a:highlight>
                <a:latin typeface="Lato"/>
                <a:ea typeface="Lato"/>
                <a:cs typeface="Lato"/>
                <a:sym typeface="Lato"/>
              </a:rPr>
              <a:t>(years of exp)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271025" y="706450"/>
            <a:ext cx="8520600" cy="41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do you know what concept was behind this?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b="10023" l="0" r="0" t="0"/>
          <a:stretch/>
        </p:blipFill>
        <p:spPr>
          <a:xfrm>
            <a:off x="2366663" y="1622175"/>
            <a:ext cx="4410676" cy="29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219125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andlee"/>
                <a:ea typeface="Handlee"/>
                <a:cs typeface="Handlee"/>
                <a:sym typeface="Handlee"/>
              </a:rPr>
              <a:t>Linear Regression ! How does it relate to this topic?</a:t>
            </a:r>
            <a:endParaRPr b="1">
              <a:solidFill>
                <a:schemeClr val="dk1"/>
              </a:solidFill>
              <a:latin typeface="Handlee"/>
              <a:ea typeface="Handlee"/>
              <a:cs typeface="Handlee"/>
              <a:sym typeface="Handlee"/>
            </a:endParaRPr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588" y="952625"/>
            <a:ext cx="7306226" cy="323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andlee"/>
                <a:ea typeface="Handlee"/>
                <a:cs typeface="Handlee"/>
                <a:sym typeface="Handlee"/>
              </a:rPr>
              <a:t>What is MLR ???</a:t>
            </a:r>
            <a:endParaRPr b="1">
              <a:solidFill>
                <a:schemeClr val="dk1"/>
              </a:solidFill>
              <a:latin typeface="Handlee"/>
              <a:ea typeface="Handlee"/>
              <a:cs typeface="Handlee"/>
              <a:sym typeface="Handlee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575" y="1442950"/>
            <a:ext cx="6423026" cy="315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andlee"/>
                <a:ea typeface="Handlee"/>
                <a:cs typeface="Handlee"/>
                <a:sym typeface="Handlee"/>
              </a:rPr>
              <a:t>What does a Multiple Regression Model looks like? </a:t>
            </a:r>
            <a:endParaRPr b="1">
              <a:solidFill>
                <a:schemeClr val="dk1"/>
              </a:solidFill>
              <a:latin typeface="Handlee"/>
              <a:ea typeface="Handlee"/>
              <a:cs typeface="Handlee"/>
              <a:sym typeface="Handlee"/>
            </a:endParaRPr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700" y="1216300"/>
            <a:ext cx="5047749" cy="327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andlee"/>
                <a:ea typeface="Handlee"/>
                <a:cs typeface="Handlee"/>
                <a:sym typeface="Handlee"/>
              </a:rPr>
              <a:t>Apparently, I can create a MLR model about marriage age</a:t>
            </a:r>
            <a:endParaRPr b="1">
              <a:solidFill>
                <a:schemeClr val="dk1"/>
              </a:solidFill>
              <a:latin typeface="Handlee"/>
              <a:ea typeface="Handlee"/>
              <a:cs typeface="Handlee"/>
              <a:sym typeface="Handlee"/>
            </a:endParaRPr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Marriage_age = b0 + b1*education_level </a:t>
            </a:r>
            <a:endParaRPr/>
          </a:p>
          <a:p>
            <a:pPr indent="0" lvl="0" marL="2286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+ b2*salary</a:t>
            </a:r>
            <a:endParaRPr/>
          </a:p>
          <a:p>
            <a:pPr indent="0" lvl="0" marL="2286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+ b3*race</a:t>
            </a:r>
            <a:endParaRPr/>
          </a:p>
          <a:p>
            <a:pPr indent="0" lvl="0" marL="2286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+ b4*parents_marriage_age</a:t>
            </a:r>
            <a:endParaRPr/>
          </a:p>
          <a:p>
            <a:pPr indent="0" lvl="0" marL="2286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+ b5*COVID</a:t>
            </a:r>
            <a:endParaRPr/>
          </a:p>
          <a:p>
            <a:pPr indent="0" lvl="0" marL="2286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+ b6*region </a:t>
            </a:r>
            <a:endParaRPr/>
          </a:p>
          <a:p>
            <a:pPr indent="0" lvl="0" marL="2286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+ b7*friends_marriage_age + ei</a:t>
            </a:r>
            <a:endParaRPr/>
          </a:p>
          <a:p>
            <a:pPr indent="0" lvl="0" marL="22860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7075" y="952475"/>
            <a:ext cx="5305599" cy="39041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 txBox="1"/>
          <p:nvPr/>
        </p:nvSpPr>
        <p:spPr>
          <a:xfrm>
            <a:off x="683550" y="163275"/>
            <a:ext cx="691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Handlee"/>
                <a:ea typeface="Handlee"/>
                <a:cs typeface="Handlee"/>
                <a:sym typeface="Handlee"/>
              </a:rPr>
              <a:t>2 variables Linear Regression</a:t>
            </a: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